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3" r:id="rId16"/>
    <p:sldId id="272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3BA6-7743-4D10-B5A1-30C57D4C3331}" type="datetimeFigureOut">
              <a:rPr lang="nl-NL" smtClean="0"/>
              <a:pPr/>
              <a:t>4-10-2010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E431-3B6D-4CBC-BCDC-DBCEE926B4C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3BA6-7743-4D10-B5A1-30C57D4C3331}" type="datetimeFigureOut">
              <a:rPr lang="nl-NL" smtClean="0"/>
              <a:pPr/>
              <a:t>4-10-2010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E431-3B6D-4CBC-BCDC-DBCEE926B4C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3BA6-7743-4D10-B5A1-30C57D4C3331}" type="datetimeFigureOut">
              <a:rPr lang="nl-NL" smtClean="0"/>
              <a:pPr/>
              <a:t>4-10-2010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E431-3B6D-4CBC-BCDC-DBCEE926B4C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3BA6-7743-4D10-B5A1-30C57D4C3331}" type="datetimeFigureOut">
              <a:rPr lang="nl-NL" smtClean="0"/>
              <a:pPr/>
              <a:t>4-10-2010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E431-3B6D-4CBC-BCDC-DBCEE926B4C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3BA6-7743-4D10-B5A1-30C57D4C3331}" type="datetimeFigureOut">
              <a:rPr lang="nl-NL" smtClean="0"/>
              <a:pPr/>
              <a:t>4-10-2010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E431-3B6D-4CBC-BCDC-DBCEE926B4C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3BA6-7743-4D10-B5A1-30C57D4C3331}" type="datetimeFigureOut">
              <a:rPr lang="nl-NL" smtClean="0"/>
              <a:pPr/>
              <a:t>4-10-2010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E431-3B6D-4CBC-BCDC-DBCEE926B4C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3BA6-7743-4D10-B5A1-30C57D4C3331}" type="datetimeFigureOut">
              <a:rPr lang="nl-NL" smtClean="0"/>
              <a:pPr/>
              <a:t>4-10-2010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E431-3B6D-4CBC-BCDC-DBCEE926B4C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3BA6-7743-4D10-B5A1-30C57D4C3331}" type="datetimeFigureOut">
              <a:rPr lang="nl-NL" smtClean="0"/>
              <a:pPr/>
              <a:t>4-10-2010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E431-3B6D-4CBC-BCDC-DBCEE926B4C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3BA6-7743-4D10-B5A1-30C57D4C3331}" type="datetimeFigureOut">
              <a:rPr lang="nl-NL" smtClean="0"/>
              <a:pPr/>
              <a:t>4-10-2010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E431-3B6D-4CBC-BCDC-DBCEE926B4C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3BA6-7743-4D10-B5A1-30C57D4C3331}" type="datetimeFigureOut">
              <a:rPr lang="nl-NL" smtClean="0"/>
              <a:pPr/>
              <a:t>4-10-2010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E431-3B6D-4CBC-BCDC-DBCEE926B4C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3BA6-7743-4D10-B5A1-30C57D4C3331}" type="datetimeFigureOut">
              <a:rPr lang="nl-NL" smtClean="0"/>
              <a:pPr/>
              <a:t>4-10-2010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E431-3B6D-4CBC-BCDC-DBCEE926B4C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63BA6-7743-4D10-B5A1-30C57D4C3331}" type="datetimeFigureOut">
              <a:rPr lang="nl-NL" smtClean="0"/>
              <a:pPr/>
              <a:t>4-10-2010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2E431-3B6D-4CBC-BCDC-DBCEE926B4C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themasvmbo.nl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040312" cy="1143000"/>
          </a:xfrm>
        </p:spPr>
        <p:txBody>
          <a:bodyPr/>
          <a:lstStyle/>
          <a:p>
            <a:pPr algn="l" eaLnBrk="1" hangingPunct="1"/>
            <a:r>
              <a:rPr lang="nl-NL" sz="4200" b="1" u="sng" smtClean="0">
                <a:latin typeface="Times New Roman" pitchFamily="18" charset="0"/>
                <a:cs typeface="Times New Roman" pitchFamily="18" charset="0"/>
              </a:rPr>
              <a:t>§5: Nederland kiest!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1484313"/>
            <a:ext cx="6707188" cy="4525962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buFontTx/>
              <a:buNone/>
            </a:pPr>
            <a:r>
              <a:rPr lang="nl-NL" sz="2800" dirty="0" smtClean="0"/>
              <a:t>Eens per </a:t>
            </a:r>
            <a:r>
              <a:rPr lang="nl-NL" sz="2800" b="1" dirty="0" smtClean="0"/>
              <a:t>4 jaar</a:t>
            </a:r>
            <a:r>
              <a:rPr lang="nl-NL" sz="2800" dirty="0" smtClean="0"/>
              <a:t> stemmen 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 smtClean="0"/>
              <a:t>voor politieke organen:</a:t>
            </a:r>
          </a:p>
          <a:p>
            <a:pPr marL="609600" indent="-609600" eaLnBrk="1" hangingPunct="1">
              <a:buFontTx/>
              <a:buChar char="-"/>
            </a:pPr>
            <a:r>
              <a:rPr lang="nl-NL" sz="2800" dirty="0" smtClean="0"/>
              <a:t>Tweede kamer</a:t>
            </a:r>
          </a:p>
          <a:p>
            <a:pPr marL="609600" indent="-609600" eaLnBrk="1" hangingPunct="1">
              <a:buFontTx/>
              <a:buChar char="-"/>
            </a:pPr>
            <a:r>
              <a:rPr lang="nl-NL" sz="2800" dirty="0" smtClean="0"/>
              <a:t>Provinciale Staten</a:t>
            </a:r>
          </a:p>
          <a:p>
            <a:pPr marL="609600" indent="-609600" eaLnBrk="1" hangingPunct="1">
              <a:buFontTx/>
              <a:buChar char="-"/>
            </a:pPr>
            <a:r>
              <a:rPr lang="nl-NL" sz="2800" dirty="0" smtClean="0"/>
              <a:t>Gemeenteraad</a:t>
            </a:r>
          </a:p>
          <a:p>
            <a:pPr marL="609600" indent="-609600" eaLnBrk="1" hangingPunct="1">
              <a:buFontTx/>
              <a:buChar char="-"/>
            </a:pPr>
            <a:endParaRPr lang="nl-NL" sz="2800" dirty="0" smtClean="0"/>
          </a:p>
          <a:p>
            <a:pPr marL="609600" indent="-609600" eaLnBrk="1" hangingPunct="1">
              <a:buFontTx/>
              <a:buNone/>
            </a:pPr>
            <a:r>
              <a:rPr lang="nl-NL" sz="2800" dirty="0" smtClean="0"/>
              <a:t>Eens per </a:t>
            </a:r>
            <a:r>
              <a:rPr lang="nl-NL" sz="2800" b="1" dirty="0" smtClean="0"/>
              <a:t>5 jaar</a:t>
            </a:r>
            <a:r>
              <a:rPr lang="nl-NL" sz="2800" dirty="0" smtClean="0"/>
              <a:t> stemmen voor:</a:t>
            </a:r>
          </a:p>
          <a:p>
            <a:pPr marL="609600" indent="-609600" eaLnBrk="1" hangingPunct="1">
              <a:buFontTx/>
              <a:buChar char="-"/>
            </a:pPr>
            <a:r>
              <a:rPr lang="nl-NL" sz="2800" dirty="0" smtClean="0"/>
              <a:t>Europees Parlement</a:t>
            </a:r>
          </a:p>
          <a:p>
            <a:pPr marL="609600" indent="-609600" eaLnBrk="1" hangingPunct="1">
              <a:buFontTx/>
              <a:buNone/>
            </a:pPr>
            <a:endParaRPr lang="nl-NL" sz="2800" dirty="0" smtClean="0"/>
          </a:p>
          <a:p>
            <a:pPr marL="609600" indent="-609600" eaLnBrk="1" hangingPunct="1">
              <a:buFontTx/>
              <a:buNone/>
            </a:pPr>
            <a:r>
              <a:rPr lang="nl-NL" sz="2800" dirty="0" smtClean="0"/>
              <a:t> </a:t>
            </a:r>
          </a:p>
          <a:p>
            <a:pPr marL="609600" indent="-609600" eaLnBrk="1" hangingPunct="1">
              <a:buFontTx/>
              <a:buNone/>
            </a:pPr>
            <a:r>
              <a:rPr lang="nl-NL" sz="2800" b="1" dirty="0" smtClean="0"/>
              <a:t>	</a:t>
            </a:r>
            <a:endParaRPr lang="nl-NL" dirty="0" smtClean="0"/>
          </a:p>
        </p:txBody>
      </p:sp>
      <p:pic>
        <p:nvPicPr>
          <p:cNvPr id="12292" name="Picture 5" descr="lijsttrekker"/>
          <p:cNvPicPr>
            <a:picLocks noChangeAspect="1" noChangeArrowheads="1"/>
          </p:cNvPicPr>
          <p:nvPr/>
        </p:nvPicPr>
        <p:blipFill>
          <a:blip r:embed="rId2" cstate="print"/>
          <a:srcRect l="12927" r="11182"/>
          <a:stretch>
            <a:fillRect/>
          </a:stretch>
        </p:blipFill>
        <p:spPr bwMode="auto">
          <a:xfrm>
            <a:off x="107950" y="1773238"/>
            <a:ext cx="381635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3653" t="42938" r="2923" b="25563"/>
          <a:stretch>
            <a:fillRect/>
          </a:stretch>
        </p:blipFill>
        <p:spPr bwMode="auto">
          <a:xfrm>
            <a:off x="-1" y="0"/>
            <a:ext cx="9057317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www.decombinatie.info/beelden/pvda_rood-zwa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5976664" cy="1846805"/>
          </a:xfrm>
          <a:prstGeom prst="rect">
            <a:avLst/>
          </a:prstGeom>
          <a:noFill/>
        </p:spPr>
      </p:pic>
      <p:pic>
        <p:nvPicPr>
          <p:cNvPr id="7174" name="Picture 6" descr="http://www.depers.nl/UserFiles/Image/2010/201003/20100312/cohen%20kandidaat-lijsttrekker%202%20pvda%20AN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284984"/>
            <a:ext cx="3914775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3653" t="18329" r="2923" b="50172"/>
          <a:stretch>
            <a:fillRect/>
          </a:stretch>
        </p:blipFill>
        <p:spPr bwMode="auto">
          <a:xfrm>
            <a:off x="-1" y="0"/>
            <a:ext cx="9057317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www.seeklogo.com/images/P/Partij_voor_de_Dieren-logo-C2834DD1CC-seeklogo.co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3312368" cy="3312368"/>
          </a:xfrm>
          <a:prstGeom prst="rect">
            <a:avLst/>
          </a:prstGeom>
          <a:noFill/>
        </p:spPr>
      </p:pic>
      <p:pic>
        <p:nvPicPr>
          <p:cNvPr id="8198" name="Picture 6" descr="http://weblogs.nrc.nl/discussie/files/april_2007/thie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996952"/>
            <a:ext cx="3914775" cy="281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3653" t="52781" r="2923" b="14735"/>
          <a:stretch>
            <a:fillRect/>
          </a:stretch>
        </p:blipFill>
        <p:spPr bwMode="auto">
          <a:xfrm>
            <a:off x="0" y="0"/>
            <a:ext cx="902942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www.jma.org/campagnes/2009/kies-voor-klimaat/logo_vv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780928"/>
            <a:ext cx="2857500" cy="3457576"/>
          </a:xfrm>
          <a:prstGeom prst="rect">
            <a:avLst/>
          </a:prstGeom>
          <a:noFill/>
        </p:spPr>
      </p:pic>
      <p:pic>
        <p:nvPicPr>
          <p:cNvPr id="9222" name="Picture 6" descr="http://static.rnw.nl/migratie/www.wereldomroep.nl/images/assets/114630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429000"/>
            <a:ext cx="1905000" cy="187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3653" t="28172" r="3661" b="42297"/>
          <a:stretch>
            <a:fillRect/>
          </a:stretch>
        </p:blipFill>
        <p:spPr bwMode="auto">
          <a:xfrm>
            <a:off x="0" y="0"/>
            <a:ext cx="903798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www.gelderlander.nl/multimedia/archive/00439/ChristenUnie_43965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08920"/>
            <a:ext cx="4629084" cy="2592288"/>
          </a:xfrm>
          <a:prstGeom prst="rect">
            <a:avLst/>
          </a:prstGeom>
          <a:noFill/>
        </p:spPr>
      </p:pic>
      <p:pic>
        <p:nvPicPr>
          <p:cNvPr id="10246" name="Picture 6" descr="http://www.verkiezingsaffiches.nl/affiches/2006-affiches/08-PosterChristenUnieLijst8.jpg"/>
          <p:cNvPicPr>
            <a:picLocks noChangeAspect="1" noChangeArrowheads="1"/>
          </p:cNvPicPr>
          <p:nvPr/>
        </p:nvPicPr>
        <p:blipFill>
          <a:blip r:embed="rId4" cstate="print"/>
          <a:srcRect r="27425" b="29526"/>
          <a:stretch>
            <a:fillRect/>
          </a:stretch>
        </p:blipFill>
        <p:spPr bwMode="auto">
          <a:xfrm>
            <a:off x="6948264" y="2780928"/>
            <a:ext cx="172819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3653" t="59672" r="2923" b="9813"/>
          <a:stretch>
            <a:fillRect/>
          </a:stretch>
        </p:blipFill>
        <p:spPr bwMode="auto">
          <a:xfrm>
            <a:off x="-1" y="0"/>
            <a:ext cx="9144001" cy="250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www.bblthk.nl/verkiezingen2006/sg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24944"/>
            <a:ext cx="3333750" cy="2514600"/>
          </a:xfrm>
          <a:prstGeom prst="rect">
            <a:avLst/>
          </a:prstGeom>
          <a:noFill/>
        </p:spPr>
      </p:pic>
      <p:pic>
        <p:nvPicPr>
          <p:cNvPr id="11270" name="Picture 6" descr="http://www.verkiezingsaffiches.nl/affiches/2006-affiches/09-SGP-poster-TK-2006.jpg"/>
          <p:cNvPicPr>
            <a:picLocks noChangeAspect="1" noChangeArrowheads="1"/>
          </p:cNvPicPr>
          <p:nvPr/>
        </p:nvPicPr>
        <p:blipFill>
          <a:blip r:embed="rId4" cstate="print"/>
          <a:srcRect l="15120" t="25699" r="27425" b="20760"/>
          <a:stretch>
            <a:fillRect/>
          </a:stretch>
        </p:blipFill>
        <p:spPr bwMode="auto">
          <a:xfrm>
            <a:off x="6804248" y="3356992"/>
            <a:ext cx="1368152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288" y="764704"/>
            <a:ext cx="1979712" cy="5333454"/>
          </a:xfrm>
        </p:spPr>
        <p:txBody>
          <a:bodyPr>
            <a:normAutofit/>
          </a:bodyPr>
          <a:lstStyle/>
          <a:p>
            <a:r>
              <a:rPr lang="nl-NL" sz="1200" dirty="0" smtClean="0"/>
              <a:t>gebruikersnaam: </a:t>
            </a:r>
            <a:r>
              <a:rPr lang="nl-NL" sz="1200" dirty="0" err="1" smtClean="0"/>
              <a:t>vmbo</a:t>
            </a:r>
            <a:r>
              <a:rPr lang="nl-NL" sz="1200" dirty="0" smtClean="0"/>
              <a:t> </a:t>
            </a:r>
            <a:br>
              <a:rPr lang="nl-NL" sz="1200" dirty="0" smtClean="0"/>
            </a:br>
            <a:r>
              <a:rPr lang="nl-NL" sz="1200" dirty="0" smtClean="0"/>
              <a:t>wachtwoord: essener2011 </a:t>
            </a:r>
            <a:br>
              <a:rPr lang="nl-NL" sz="1200" dirty="0" smtClean="0"/>
            </a:br>
            <a:r>
              <a:rPr lang="nl-NL" sz="1200" dirty="0" smtClean="0">
                <a:hlinkClick r:id="rId2"/>
              </a:rPr>
              <a:t>http://</a:t>
            </a:r>
            <a:r>
              <a:rPr lang="nl-NL" sz="1200" dirty="0" smtClean="0">
                <a:hlinkClick r:id="rId2"/>
              </a:rPr>
              <a:t>www.themasvmbo.nl</a:t>
            </a:r>
            <a:r>
              <a:rPr lang="nl-NL" sz="1200" dirty="0" smtClean="0"/>
              <a:t/>
            </a:r>
            <a:br>
              <a:rPr lang="nl-NL" sz="1200" dirty="0" smtClean="0"/>
            </a:br>
            <a:r>
              <a:rPr lang="nl-NL" sz="1200" dirty="0" smtClean="0"/>
              <a:t/>
            </a:r>
            <a:br>
              <a:rPr lang="nl-NL" sz="1200" dirty="0" smtClean="0"/>
            </a:br>
            <a:r>
              <a:rPr lang="nl-NL" sz="1600" dirty="0" smtClean="0"/>
              <a:t>Vul de stem wijzer in op deze website.</a:t>
            </a:r>
            <a:br>
              <a:rPr lang="nl-NL" sz="1600" dirty="0" smtClean="0"/>
            </a:br>
            <a:r>
              <a:rPr lang="nl-NL" sz="1600" dirty="0" smtClean="0"/>
              <a:t/>
            </a:r>
            <a:br>
              <a:rPr lang="nl-NL" sz="1600" dirty="0" smtClean="0"/>
            </a:br>
            <a:r>
              <a:rPr lang="nl-NL" sz="1600" dirty="0" smtClean="0"/>
              <a:t>Hoofdstuk 1:</a:t>
            </a:r>
            <a:br>
              <a:rPr lang="nl-NL" sz="1600" dirty="0" smtClean="0"/>
            </a:br>
            <a:r>
              <a:rPr lang="nl-NL" sz="1600" dirty="0" smtClean="0"/>
              <a:t>welke politieke keuze maak jij?</a:t>
            </a:r>
            <a:br>
              <a:rPr lang="nl-NL" sz="1600" dirty="0" smtClean="0"/>
            </a:br>
            <a:r>
              <a:rPr lang="nl-NL" sz="1600" dirty="0" smtClean="0"/>
              <a:t/>
            </a:r>
            <a:br>
              <a:rPr lang="nl-NL" sz="1600" dirty="0" smtClean="0"/>
            </a:br>
            <a:r>
              <a:rPr lang="nl-NL" sz="1600" dirty="0" smtClean="0"/>
              <a:t>Wie komt er bij jou uit?</a:t>
            </a:r>
            <a:r>
              <a:rPr lang="nl-NL" sz="1600" dirty="0" smtClean="0"/>
              <a:t/>
            </a:r>
            <a:br>
              <a:rPr lang="nl-NL" sz="1600" dirty="0" smtClean="0"/>
            </a:br>
            <a:endParaRPr lang="nl-NL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8640"/>
            <a:ext cx="61206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 rot="20531451">
            <a:off x="3237236" y="2615067"/>
            <a:ext cx="2453505" cy="15444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3000" dirty="0" smtClean="0"/>
              <a:t>Op wie </a:t>
            </a:r>
            <a:br>
              <a:rPr lang="nl-NL" sz="3000" dirty="0" smtClean="0"/>
            </a:br>
            <a:r>
              <a:rPr lang="nl-NL" sz="3000" dirty="0" smtClean="0"/>
              <a:t>stem jij?</a:t>
            </a:r>
            <a:endParaRPr lang="nl-NL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Aantal stemmen:</a:t>
            </a:r>
            <a:br>
              <a:rPr lang="nl-NL" dirty="0" smtClean="0"/>
            </a:br>
            <a:r>
              <a:rPr lang="nl-NL" dirty="0" smtClean="0"/>
              <a:t>         Voor de test:		na de test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NL" sz="3000" dirty="0" smtClean="0"/>
              <a:t>VVD:</a:t>
            </a:r>
          </a:p>
          <a:p>
            <a:pPr>
              <a:buNone/>
            </a:pPr>
            <a:r>
              <a:rPr lang="nl-NL" sz="3000" dirty="0" smtClean="0"/>
              <a:t>SP:</a:t>
            </a:r>
          </a:p>
          <a:p>
            <a:pPr>
              <a:buNone/>
            </a:pPr>
            <a:r>
              <a:rPr lang="nl-NL" sz="3000" dirty="0" smtClean="0"/>
              <a:t>PVV:</a:t>
            </a:r>
          </a:p>
          <a:p>
            <a:pPr>
              <a:buNone/>
            </a:pPr>
            <a:r>
              <a:rPr lang="nl-NL" sz="3000" dirty="0" smtClean="0"/>
              <a:t>CDA:</a:t>
            </a:r>
          </a:p>
          <a:p>
            <a:pPr>
              <a:buNone/>
            </a:pPr>
            <a:r>
              <a:rPr lang="nl-NL" sz="3000" dirty="0" smtClean="0"/>
              <a:t>PvdA:</a:t>
            </a:r>
          </a:p>
          <a:p>
            <a:pPr>
              <a:buNone/>
            </a:pPr>
            <a:r>
              <a:rPr lang="nl-NL" sz="3000" dirty="0" smtClean="0"/>
              <a:t>PvdD:</a:t>
            </a:r>
          </a:p>
          <a:p>
            <a:pPr>
              <a:buNone/>
            </a:pPr>
            <a:r>
              <a:rPr lang="nl-NL" sz="3000" dirty="0" smtClean="0"/>
              <a:t>SGP:</a:t>
            </a:r>
          </a:p>
          <a:p>
            <a:pPr>
              <a:buNone/>
            </a:pPr>
            <a:r>
              <a:rPr lang="nl-NL" sz="3000" dirty="0" smtClean="0"/>
              <a:t>D66</a:t>
            </a:r>
          </a:p>
          <a:p>
            <a:pPr>
              <a:buNone/>
            </a:pPr>
            <a:r>
              <a:rPr lang="nl-NL" sz="3000" dirty="0" err="1" smtClean="0"/>
              <a:t>Groenlinks</a:t>
            </a:r>
            <a:r>
              <a:rPr lang="nl-NL" sz="3000" dirty="0" smtClean="0"/>
              <a:t>:</a:t>
            </a:r>
          </a:p>
          <a:p>
            <a:pPr>
              <a:buNone/>
            </a:pPr>
            <a:r>
              <a:rPr lang="nl-NL" sz="3000" dirty="0" smtClean="0"/>
              <a:t>CU:</a:t>
            </a:r>
            <a:endParaRPr lang="nl-NL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5256212" cy="4525962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None/>
            </a:pPr>
            <a:r>
              <a:rPr lang="nl-NL" sz="2400" b="1" smtClean="0"/>
              <a:t>Passief kiesrecht</a:t>
            </a:r>
            <a:r>
              <a:rPr lang="nl-NL" sz="2400" smtClean="0"/>
              <a:t>:</a:t>
            </a:r>
          </a:p>
          <a:p>
            <a:pPr marL="609600" indent="-609600" eaLnBrk="1" hangingPunct="1">
              <a:buFontTx/>
              <a:buChar char="-"/>
            </a:pPr>
            <a:r>
              <a:rPr lang="nl-NL" sz="2400" smtClean="0"/>
              <a:t>Gekozen kunnen worden als </a:t>
            </a:r>
            <a:br>
              <a:rPr lang="nl-NL" sz="2400" smtClean="0"/>
            </a:br>
            <a:r>
              <a:rPr lang="nl-NL" sz="2400" smtClean="0"/>
              <a:t>lid van de Tweede Kamer en </a:t>
            </a:r>
            <a:br>
              <a:rPr lang="nl-NL" sz="2400" smtClean="0"/>
            </a:br>
            <a:r>
              <a:rPr lang="nl-NL" sz="2400" smtClean="0"/>
              <a:t>de andere volksvertegen-</a:t>
            </a:r>
            <a:br>
              <a:rPr lang="nl-NL" sz="2400" smtClean="0"/>
            </a:br>
            <a:r>
              <a:rPr lang="nl-NL" sz="2400" smtClean="0"/>
              <a:t>woordigende lichamen: </a:t>
            </a:r>
            <a:br>
              <a:rPr lang="nl-NL" sz="2400" smtClean="0"/>
            </a:br>
            <a:r>
              <a:rPr lang="nl-NL" sz="2400" smtClean="0"/>
              <a:t>verkiesbaar stellen</a:t>
            </a:r>
          </a:p>
          <a:p>
            <a:pPr marL="609600" indent="-609600" eaLnBrk="1" hangingPunct="1">
              <a:buFontTx/>
              <a:buChar char="-"/>
            </a:pPr>
            <a:endParaRPr lang="nl-NL" sz="2400" smtClean="0"/>
          </a:p>
          <a:p>
            <a:pPr marL="609600" indent="-609600" eaLnBrk="1" hangingPunct="1">
              <a:buFontTx/>
              <a:buNone/>
            </a:pPr>
            <a:r>
              <a:rPr lang="nl-NL" sz="2400" b="1" smtClean="0"/>
              <a:t>Actief kiesrecht:</a:t>
            </a:r>
            <a:endParaRPr lang="nl-NL" sz="2400" smtClean="0"/>
          </a:p>
          <a:p>
            <a:pPr marL="609600" indent="-609600" eaLnBrk="1" hangingPunct="1">
              <a:buFontTx/>
              <a:buChar char="-"/>
            </a:pPr>
            <a:r>
              <a:rPr lang="nl-NL" sz="2400" smtClean="0"/>
              <a:t>Nederlanders van 18 jaar en </a:t>
            </a:r>
            <a:br>
              <a:rPr lang="nl-NL" sz="2400" smtClean="0"/>
            </a:br>
            <a:r>
              <a:rPr lang="nl-NL" sz="2400" smtClean="0"/>
              <a:t>ouder met Nederlands paspoort </a:t>
            </a:r>
            <a:br>
              <a:rPr lang="nl-NL" sz="2400" smtClean="0"/>
            </a:br>
            <a:r>
              <a:rPr lang="nl-NL" sz="2400" smtClean="0"/>
              <a:t>hebben het recht om te stemmen</a:t>
            </a:r>
          </a:p>
          <a:p>
            <a:pPr marL="609600" indent="-609600" eaLnBrk="1" hangingPunct="1">
              <a:buFontTx/>
              <a:buNone/>
            </a:pPr>
            <a:r>
              <a:rPr lang="nl-NL" sz="2800" b="1" smtClean="0"/>
              <a:t>	</a:t>
            </a:r>
            <a:endParaRPr lang="nl-NL" smtClean="0"/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nl-NL" b="1" u="sng" smtClean="0"/>
              <a:t>§5: Nederland kiest!</a:t>
            </a:r>
          </a:p>
        </p:txBody>
      </p:sp>
      <p:pic>
        <p:nvPicPr>
          <p:cNvPr id="13316" name="Picture 6" descr="kieskomp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249488"/>
            <a:ext cx="3887787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195513" y="1628775"/>
            <a:ext cx="6769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 sz="3200" i="0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95288" y="1484313"/>
            <a:ext cx="482441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i="0"/>
              <a:t>Lijsttrekker:</a:t>
            </a:r>
            <a:br>
              <a:rPr lang="nl-NL" b="1" i="0"/>
            </a:br>
            <a:r>
              <a:rPr lang="nl-NL" i="0"/>
              <a:t>de hoogst geplaatste persoon op de kandidatenlijst van een politieke partij bij verkiezingen.  De belangrijkste persoon van de partij in de verkiezingsstrijd.</a:t>
            </a:r>
          </a:p>
          <a:p>
            <a:pPr>
              <a:spcBef>
                <a:spcPct val="50000"/>
              </a:spcBef>
            </a:pPr>
            <a:endParaRPr lang="nl-NL" i="0"/>
          </a:p>
          <a:p>
            <a:pPr>
              <a:spcBef>
                <a:spcPct val="50000"/>
              </a:spcBef>
            </a:pPr>
            <a:r>
              <a:rPr lang="nl-NL" b="1" i="0"/>
              <a:t>Zwevende kiezers:</a:t>
            </a:r>
            <a:r>
              <a:rPr lang="nl-NL" i="0"/>
              <a:t> </a:t>
            </a:r>
            <a:br>
              <a:rPr lang="nl-NL" i="0"/>
            </a:br>
            <a:r>
              <a:rPr lang="nl-NL" i="0"/>
              <a:t>Groep kiezers die bij verkiezingen niet steeds op dezelfde politieke partij stemt.</a:t>
            </a:r>
            <a:r>
              <a:rPr lang="nl-NL" sz="1800" i="0"/>
              <a:t> 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2195513" y="274638"/>
            <a:ext cx="5040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4200" b="1" i="0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§5: Nederland kiest!</a:t>
            </a:r>
          </a:p>
        </p:txBody>
      </p:sp>
      <p:pic>
        <p:nvPicPr>
          <p:cNvPr id="14341" name="Picture 9" descr="stomwijz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773238"/>
            <a:ext cx="2667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8388350" cy="39163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3000" b="1" smtClean="0"/>
              <a:t>Kiesdeler</a:t>
            </a:r>
            <a:endParaRPr lang="nl-NL" sz="3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3000" u="sng" smtClean="0"/>
              <a:t>- Aantal geldig uitgebrachte stemmen</a:t>
            </a:r>
            <a:r>
              <a:rPr lang="nl-NL" sz="3000" smtClean="0"/>
              <a:t> 		150 zetels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nl-NL" sz="2600" smtClean="0"/>
              <a:t>Voorbeeld: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600" smtClean="0"/>
              <a:t>	7.500.000 geldig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600" smtClean="0"/>
              <a:t>	uitgebrachte stemmen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600" smtClean="0"/>
              <a:t>	dan is de kiesdeler: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600" smtClean="0"/>
              <a:t>	7.500.000/150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600" smtClean="0"/>
              <a:t>	= 50.000 stemmen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600" smtClean="0"/>
              <a:t>	voor 1 zetel nodig. </a:t>
            </a:r>
            <a:endParaRPr lang="en-US" sz="3000" smtClean="0"/>
          </a:p>
          <a:p>
            <a:pPr eaLnBrk="1" hangingPunct="1">
              <a:lnSpc>
                <a:spcPct val="80000"/>
              </a:lnSpc>
            </a:pPr>
            <a:endParaRPr lang="nl-NL" sz="1600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124075" y="0"/>
            <a:ext cx="504031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4200" b="1" i="0" u="sng">
                <a:solidFill>
                  <a:schemeClr val="tx2"/>
                </a:solidFill>
                <a:latin typeface="Times New Roman" pitchFamily="18" charset="0"/>
              </a:rPr>
              <a:t>§5: Nederland kiest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284663" y="6165850"/>
            <a:ext cx="1728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i="0"/>
              <a:t>1 zetel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2738"/>
            <a:ext cx="4211637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4859338" y="4437063"/>
            <a:ext cx="142875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914" t="30141" r="2923" b="35406"/>
          <a:stretch>
            <a:fillRect/>
          </a:stretch>
        </p:blipFill>
        <p:spPr bwMode="auto">
          <a:xfrm>
            <a:off x="0" y="260648"/>
            <a:ext cx="891253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assets1.petities.nl/system/uploads/316/original/pvv0656345634563456.jpg?12768674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5564926" cy="1584176"/>
          </a:xfrm>
          <a:prstGeom prst="rect">
            <a:avLst/>
          </a:prstGeom>
          <a:noFill/>
        </p:spPr>
      </p:pic>
      <p:pic>
        <p:nvPicPr>
          <p:cNvPr id="1030" name="Picture 6" descr="http://spitsnet.nl/uploaded/IMAGES/_Nieuws/Politiek%20NL/geert_wilders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501008"/>
            <a:ext cx="326436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653" t="32110" r="2923" b="33438"/>
          <a:stretch>
            <a:fillRect/>
          </a:stretch>
        </p:blipFill>
        <p:spPr bwMode="auto">
          <a:xfrm>
            <a:off x="0" y="260648"/>
            <a:ext cx="90668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www.kantel.nl/Yolan/images/groenlinks-grootlogo_tcm36-277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3672408" cy="2754308"/>
          </a:xfrm>
          <a:prstGeom prst="rect">
            <a:avLst/>
          </a:prstGeom>
          <a:noFill/>
        </p:spPr>
      </p:pic>
      <p:pic>
        <p:nvPicPr>
          <p:cNvPr id="3078" name="Picture 6" descr="http://t2.gstatic.com/images?q=tbn:SBd6RNCwBqjlSM:http://werkschuwtuig.nl/images/Femke_Halsema-roel.jpg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17032"/>
            <a:ext cx="2105025" cy="217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3653" t="22266" r="2923" b="46234"/>
          <a:stretch>
            <a:fillRect/>
          </a:stretch>
        </p:blipFill>
        <p:spPr bwMode="auto">
          <a:xfrm>
            <a:off x="244261" y="332656"/>
            <a:ext cx="889973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www.trajectum.hu.nl/files/beeld/nieuws/sp_log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3914775" cy="2600325"/>
          </a:xfrm>
          <a:prstGeom prst="rect">
            <a:avLst/>
          </a:prstGeom>
          <a:noFill/>
        </p:spPr>
      </p:pic>
      <p:pic>
        <p:nvPicPr>
          <p:cNvPr id="4102" name="Picture 6" descr="http://3.bp.blogspot.com/_CswEfc9aGOU/S_JJ9ATCMaI/AAAAAAAASBI/Q0aGEu89Lps/s400/emile_roem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284984"/>
            <a:ext cx="2581275" cy="2657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3653" t="33094" r="3661" b="34422"/>
          <a:stretch>
            <a:fillRect/>
          </a:stretch>
        </p:blipFill>
        <p:spPr bwMode="auto">
          <a:xfrm>
            <a:off x="-1" y="260648"/>
            <a:ext cx="904245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www.amazightvmedia.com/uploads/assets/nieuws/klein/1433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3914775" cy="2733676"/>
          </a:xfrm>
          <a:prstGeom prst="rect">
            <a:avLst/>
          </a:prstGeom>
          <a:noFill/>
        </p:spPr>
      </p:pic>
      <p:pic>
        <p:nvPicPr>
          <p:cNvPr id="5126" name="Picture 6" descr="http://altijdeenmening.web-log.nl/photos/uncategorized/2009/08/23/pechtol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70892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3653" t="20297" r="2923" b="47219"/>
          <a:stretch>
            <a:fillRect/>
          </a:stretch>
        </p:blipFill>
        <p:spPr bwMode="auto">
          <a:xfrm>
            <a:off x="-1" y="260648"/>
            <a:ext cx="91231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www.cmo.nl/eu-debat/images/logo_c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4026570" cy="1440160"/>
          </a:xfrm>
          <a:prstGeom prst="rect">
            <a:avLst/>
          </a:prstGeom>
          <a:noFill/>
        </p:spPr>
      </p:pic>
      <p:pic>
        <p:nvPicPr>
          <p:cNvPr id="6150" name="Picture 6" descr="http://abdellahd.files.wordpress.com/2010/06/maxime-verhag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284984"/>
            <a:ext cx="3914775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72</Words>
  <Application>Microsoft Office PowerPoint</Application>
  <PresentationFormat>Diavoorstelling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Office-thema</vt:lpstr>
      <vt:lpstr>§5: Nederland kiest!</vt:lpstr>
      <vt:lpstr>§5: Nederland kiest!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gebruikersnaam: vmbo  wachtwoord: essener2011  http://www.themasvmbo.nl  Vul de stem wijzer in op deze website.  Hoofdstuk 1: welke politieke keuze maak jij?  Wie komt er bij jou uit? </vt:lpstr>
      <vt:lpstr>Aantal stemmen:          Voor de test:  na de test</vt:lpstr>
    </vt:vector>
  </TitlesOfParts>
  <Company>Mondriaan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§5: Nederland kiest!</dc:title>
  <dc:creator>Absent</dc:creator>
  <cp:lastModifiedBy>Absent</cp:lastModifiedBy>
  <cp:revision>35</cp:revision>
  <dcterms:created xsi:type="dcterms:W3CDTF">2010-10-04T07:02:43Z</dcterms:created>
  <dcterms:modified xsi:type="dcterms:W3CDTF">2010-10-04T12:33:30Z</dcterms:modified>
</cp:coreProperties>
</file>